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5249" y="1958981"/>
            <a:ext cx="5042148" cy="1470025"/>
          </a:xfrm>
          <a:prstGeom prst="rect">
            <a:avLst/>
          </a:prstGeom>
        </p:spPr>
        <p:txBody>
          <a:bodyPr/>
          <a:lstStyle>
            <a:lvl1pPr algn="ctr">
              <a:defRPr sz="1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0376" y="3717032"/>
            <a:ext cx="4498848" cy="5760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372200" y="653611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0614E-924E-40DF-8991-7BF0B3714A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6" descr="MCE powerpoint branding-03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9" y="733424"/>
            <a:ext cx="2987824" cy="59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23478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3672D-8EB2-47FA-94CD-429102BB51D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31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1383B-A13B-4C2E-8C05-4EEA7D6DD3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45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524000"/>
            <a:ext cx="4152900" cy="5105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1524000"/>
            <a:ext cx="4152900" cy="2476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4152900"/>
            <a:ext cx="4152900" cy="2476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55267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928A9-CFC9-4699-94A5-EB56239252E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243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BEB8-C45E-47CB-B956-C1D4F68E19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929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6A2A7-AA0D-4BF2-B65D-427045BDAB3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45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3A0B3-BBB6-4221-A034-5E17A046A7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37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7724D-C2C5-4542-BF75-1D71788254B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36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4EABC-6952-4C3F-AA4D-BD0D706B4B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517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6FCC8-9082-43BF-918D-D85398E003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32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ADFD0-0163-4763-8820-450E31ABFEE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628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257175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675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257175">
              <a:defRPr/>
            </a:pPr>
            <a:fld id="{866EBB3D-EAB1-47E5-9D6C-7B2F4ADAC9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257175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92696"/>
            <a:ext cx="8229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12780"/>
            <a:ext cx="8229600" cy="471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1" name="Picture 9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669360"/>
            <a:ext cx="9155113" cy="199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 Box 10"/>
          <p:cNvSpPr txBox="1">
            <a:spLocks noChangeArrowheads="1"/>
          </p:cNvSpPr>
          <p:nvPr userDrawn="1"/>
        </p:nvSpPr>
        <p:spPr bwMode="auto">
          <a:xfrm>
            <a:off x="373063" y="6653294"/>
            <a:ext cx="2185214" cy="196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75" dirty="0">
                <a:solidFill>
                  <a:prstClr val="white"/>
                </a:solidFill>
                <a:latin typeface="Arial" panose="020B0604020202020204" pitchFamily="34" charset="0"/>
                <a:ea typeface="Dax"/>
                <a:cs typeface="Arial" panose="020B0604020202020204" pitchFamily="34" charset="0"/>
              </a:rPr>
              <a:t>© 2015 Marshall Cavendish Education | Confidential</a:t>
            </a:r>
          </a:p>
        </p:txBody>
      </p:sp>
      <p:pic>
        <p:nvPicPr>
          <p:cNvPr id="13" name="Picture 12" descr="NEW_MCE Powerpoint Template.jpg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" y="4"/>
            <a:ext cx="9155113" cy="8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30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257175" rtl="0" fontAlgn="base">
        <a:spcBef>
          <a:spcPct val="0"/>
        </a:spcBef>
        <a:spcAft>
          <a:spcPct val="0"/>
        </a:spcAft>
        <a:defRPr sz="1688" b="1" kern="1200">
          <a:solidFill>
            <a:srgbClr val="FF3300"/>
          </a:solidFill>
          <a:latin typeface="Arial" charset="0"/>
          <a:ea typeface="+mj-ea"/>
          <a:cs typeface="+mj-cs"/>
        </a:defRPr>
      </a:lvl1pPr>
      <a:lvl2pPr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2pPr>
      <a:lvl3pPr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3pPr>
      <a:lvl4pPr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4pPr>
      <a:lvl5pPr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5pPr>
      <a:lvl6pPr marL="257175"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6pPr>
      <a:lvl7pPr marL="514350"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7pPr>
      <a:lvl8pPr marL="771525"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8pPr>
      <a:lvl9pPr marL="1028700"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9pPr>
    </p:titleStyle>
    <p:bodyStyle>
      <a:lvl1pPr marL="192881" indent="-192881" algn="l" defTabSz="257175" rtl="0" fontAlgn="base">
        <a:spcBef>
          <a:spcPct val="20000"/>
        </a:spcBef>
        <a:spcAft>
          <a:spcPct val="0"/>
        </a:spcAft>
        <a:buFont typeface="Arial" charset="0"/>
        <a:buChar char="•"/>
        <a:defRPr sz="1575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417910" indent="-160735" algn="l" defTabSz="257175" rtl="0" fontAlgn="base">
        <a:spcBef>
          <a:spcPct val="20000"/>
        </a:spcBef>
        <a:spcAft>
          <a:spcPct val="0"/>
        </a:spcAft>
        <a:buFont typeface="Arial" charset="0"/>
        <a:buChar char="–"/>
        <a:defRPr sz="135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642938" indent="-128588" algn="l" defTabSz="257175" rtl="0" fontAlgn="base">
        <a:spcBef>
          <a:spcPct val="20000"/>
        </a:spcBef>
        <a:spcAft>
          <a:spcPct val="0"/>
        </a:spcAft>
        <a:buFont typeface="Arial" charset="0"/>
        <a:buChar char="•"/>
        <a:defRPr sz="1125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900113" indent="-128588" algn="l" defTabSz="257175" rtl="0" fontAlgn="base">
        <a:spcBef>
          <a:spcPct val="20000"/>
        </a:spcBef>
        <a:spcAft>
          <a:spcPct val="0"/>
        </a:spcAft>
        <a:buFont typeface="Arial" charset="0"/>
        <a:buChar char="–"/>
        <a:defRPr sz="1125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157288" indent="-128588" algn="l" defTabSz="257175" rtl="0" fontAlgn="base">
        <a:spcBef>
          <a:spcPct val="20000"/>
        </a:spcBef>
        <a:spcAft>
          <a:spcPct val="0"/>
        </a:spcAft>
        <a:buFont typeface="Arial" charset="0"/>
        <a:buChar char="»"/>
        <a:defRPr sz="1125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41446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2518" y="1562848"/>
            <a:ext cx="6428441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prstClr val="black"/>
                </a:solidFill>
                <a:latin typeface="+mj-ea"/>
                <a:ea typeface="+mj-ea"/>
              </a:rPr>
              <a:t>适合完全</a:t>
            </a:r>
            <a:r>
              <a:rPr lang="zh-CN" altLang="en-US" dirty="0">
                <a:solidFill>
                  <a:srgbClr val="FF0000"/>
                </a:solidFill>
                <a:latin typeface="+mj-ea"/>
                <a:ea typeface="+mj-ea"/>
              </a:rPr>
              <a:t>没有华人语言文化背景</a:t>
            </a:r>
            <a:r>
              <a:rPr lang="zh-CN" altLang="en-US" dirty="0">
                <a:solidFill>
                  <a:prstClr val="black"/>
                </a:solidFill>
                <a:latin typeface="+mj-ea"/>
                <a:ea typeface="+mj-ea"/>
              </a:rPr>
              <a:t>的</a:t>
            </a:r>
            <a:r>
              <a:rPr lang="zh-CN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非华族中学或高中</a:t>
            </a:r>
            <a:r>
              <a:rPr lang="zh-CN" altLang="en-US" dirty="0" smtClean="0">
                <a:solidFill>
                  <a:prstClr val="black"/>
                </a:solidFill>
                <a:latin typeface="+mj-ea"/>
                <a:ea typeface="+mj-ea"/>
              </a:rPr>
              <a:t>学生</a:t>
            </a:r>
            <a:endParaRPr lang="en-US" altLang="zh-CN" dirty="0" smtClean="0">
              <a:solidFill>
                <a:prstClr val="black"/>
              </a:solidFill>
              <a:latin typeface="+mj-ea"/>
              <a:ea typeface="+mj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zh-CN" altLang="en-US" dirty="0" smtClean="0">
                <a:solidFill>
                  <a:prstClr val="black"/>
                </a:solidFill>
                <a:latin typeface="+mj-ea"/>
                <a:ea typeface="+mj-ea"/>
              </a:rPr>
              <a:t>本书特色：</a:t>
            </a:r>
            <a:endParaRPr lang="en-US" altLang="zh-CN" dirty="0" smtClean="0">
              <a:solidFill>
                <a:prstClr val="black"/>
              </a:solidFill>
              <a:latin typeface="+mj-ea"/>
              <a:ea typeface="+mj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>
              <a:solidFill>
                <a:prstClr val="black"/>
              </a:solidFill>
              <a:latin typeface="+mj-ea"/>
              <a:ea typeface="+mj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适用于汉语作为外语教学课程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本</a:t>
            </a:r>
            <a:r>
              <a:rPr lang="zh-CN" altLang="en-US" dirty="0"/>
              <a:t>书附学习光盘</a:t>
            </a:r>
            <a:r>
              <a:rPr lang="zh-CN" altLang="en-US" dirty="0" smtClean="0"/>
              <a:t>，和教案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内容着重于语言与文化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dirty="0" smtClean="0"/>
          </a:p>
          <a:p>
            <a:r>
              <a:rPr lang="en-SG" dirty="0" smtClean="0"/>
              <a:t>Target Audience:</a:t>
            </a:r>
          </a:p>
          <a:p>
            <a:endParaRPr lang="en-S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For students who are </a:t>
            </a:r>
            <a:r>
              <a:rPr lang="en-SG" dirty="0" smtClean="0">
                <a:solidFill>
                  <a:srgbClr val="FF0000"/>
                </a:solidFill>
              </a:rPr>
              <a:t>secondary </a:t>
            </a:r>
            <a:r>
              <a:rPr lang="en-SG" dirty="0">
                <a:solidFill>
                  <a:srgbClr val="FF0000"/>
                </a:solidFill>
              </a:rPr>
              <a:t>and above</a:t>
            </a:r>
            <a:r>
              <a:rPr lang="en-SG" dirty="0">
                <a:solidFill>
                  <a:srgbClr val="FF3300"/>
                </a:solidFill>
              </a:rPr>
              <a:t> </a:t>
            </a:r>
            <a:r>
              <a:rPr lang="en-SG" dirty="0" smtClean="0"/>
              <a:t>– </a:t>
            </a:r>
            <a:r>
              <a:rPr lang="en-SG" dirty="0" smtClean="0">
                <a:solidFill>
                  <a:srgbClr val="FF0000"/>
                </a:solidFill>
              </a:rPr>
              <a:t>Non-Chinese</a:t>
            </a:r>
            <a:r>
              <a:rPr lang="en-SG" dirty="0" smtClean="0"/>
              <a:t> </a:t>
            </a:r>
            <a:r>
              <a:rPr lang="en-SG" dirty="0"/>
              <a:t>with </a:t>
            </a:r>
            <a:r>
              <a:rPr lang="en-SG" dirty="0" smtClean="0">
                <a:solidFill>
                  <a:srgbClr val="FF0000"/>
                </a:solidFill>
              </a:rPr>
              <a:t>no background knowledge</a:t>
            </a:r>
          </a:p>
          <a:p>
            <a:endParaRPr lang="en-SG" dirty="0"/>
          </a:p>
          <a:p>
            <a:r>
              <a:rPr lang="en-SG" dirty="0" smtClean="0"/>
              <a:t>Features:</a:t>
            </a:r>
          </a:p>
          <a:p>
            <a:endParaRPr lang="en-S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Can </a:t>
            </a:r>
            <a:r>
              <a:rPr lang="en-SG" dirty="0"/>
              <a:t>be used for short term </a:t>
            </a:r>
            <a:r>
              <a:rPr lang="en-SG" dirty="0" smtClean="0"/>
              <a:t>CFL course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Has Audio CD </a:t>
            </a:r>
            <a:r>
              <a:rPr lang="en-SG" dirty="0"/>
              <a:t>and lessons </a:t>
            </a:r>
            <a:r>
              <a:rPr lang="en-SG" dirty="0" smtClean="0"/>
              <a:t>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Content includes </a:t>
            </a:r>
            <a:r>
              <a:rPr lang="en-SG" b="1" dirty="0"/>
              <a:t>language and </a:t>
            </a:r>
            <a:r>
              <a:rPr lang="en-SG" b="1" dirty="0" smtClean="0"/>
              <a:t>culture </a:t>
            </a:r>
            <a:r>
              <a:rPr lang="en-SG" dirty="0"/>
              <a:t> </a:t>
            </a:r>
          </a:p>
        </p:txBody>
      </p:sp>
      <p:pic>
        <p:nvPicPr>
          <p:cNvPr id="7170" name="Picture 2" descr="Taking Off with Chines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977" y="1778001"/>
            <a:ext cx="2259887" cy="3022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693437"/>
            <a:ext cx="8229600" cy="552450"/>
          </a:xfrm>
          <a:prstGeom prst="rect">
            <a:avLst/>
          </a:prstGeom>
        </p:spPr>
        <p:txBody>
          <a:bodyPr/>
          <a:lstStyle>
            <a:lvl1pPr algn="l" defTabSz="257175" rtl="0" fontAlgn="base">
              <a:spcBef>
                <a:spcPct val="0"/>
              </a:spcBef>
              <a:spcAft>
                <a:spcPct val="0"/>
              </a:spcAft>
              <a:defRPr sz="1688" b="1" kern="1200">
                <a:solidFill>
                  <a:srgbClr val="FF3300"/>
                </a:solidFill>
                <a:latin typeface="Arial" charset="0"/>
                <a:ea typeface="+mj-ea"/>
                <a:cs typeface="+mj-cs"/>
              </a:defRPr>
            </a:lvl1pPr>
            <a:lvl2pPr algn="l" defTabSz="257175" rtl="0" fontAlgn="base">
              <a:spcBef>
                <a:spcPct val="0"/>
              </a:spcBef>
              <a:spcAft>
                <a:spcPct val="0"/>
              </a:spcAft>
              <a:defRPr sz="1688" b="1">
                <a:solidFill>
                  <a:srgbClr val="FF3300"/>
                </a:solidFill>
                <a:latin typeface="Arial" charset="0"/>
              </a:defRPr>
            </a:lvl2pPr>
            <a:lvl3pPr algn="l" defTabSz="257175" rtl="0" fontAlgn="base">
              <a:spcBef>
                <a:spcPct val="0"/>
              </a:spcBef>
              <a:spcAft>
                <a:spcPct val="0"/>
              </a:spcAft>
              <a:defRPr sz="1688" b="1">
                <a:solidFill>
                  <a:srgbClr val="FF3300"/>
                </a:solidFill>
                <a:latin typeface="Arial" charset="0"/>
              </a:defRPr>
            </a:lvl3pPr>
            <a:lvl4pPr algn="l" defTabSz="257175" rtl="0" fontAlgn="base">
              <a:spcBef>
                <a:spcPct val="0"/>
              </a:spcBef>
              <a:spcAft>
                <a:spcPct val="0"/>
              </a:spcAft>
              <a:defRPr sz="1688" b="1">
                <a:solidFill>
                  <a:srgbClr val="FF3300"/>
                </a:solidFill>
                <a:latin typeface="Arial" charset="0"/>
              </a:defRPr>
            </a:lvl4pPr>
            <a:lvl5pPr algn="l" defTabSz="257175" rtl="0" fontAlgn="base">
              <a:spcBef>
                <a:spcPct val="0"/>
              </a:spcBef>
              <a:spcAft>
                <a:spcPct val="0"/>
              </a:spcAft>
              <a:defRPr sz="1688" b="1">
                <a:solidFill>
                  <a:srgbClr val="FF3300"/>
                </a:solidFill>
                <a:latin typeface="Arial" charset="0"/>
              </a:defRPr>
            </a:lvl5pPr>
            <a:lvl6pPr marL="257175" algn="l" defTabSz="257175" rtl="0" fontAlgn="base">
              <a:spcBef>
                <a:spcPct val="0"/>
              </a:spcBef>
              <a:spcAft>
                <a:spcPct val="0"/>
              </a:spcAft>
              <a:defRPr sz="1688" b="1">
                <a:solidFill>
                  <a:srgbClr val="FF3300"/>
                </a:solidFill>
                <a:latin typeface="Arial" charset="0"/>
              </a:defRPr>
            </a:lvl6pPr>
            <a:lvl7pPr marL="514350" algn="l" defTabSz="257175" rtl="0" fontAlgn="base">
              <a:spcBef>
                <a:spcPct val="0"/>
              </a:spcBef>
              <a:spcAft>
                <a:spcPct val="0"/>
              </a:spcAft>
              <a:defRPr sz="1688" b="1">
                <a:solidFill>
                  <a:srgbClr val="FF3300"/>
                </a:solidFill>
                <a:latin typeface="Arial" charset="0"/>
              </a:defRPr>
            </a:lvl7pPr>
            <a:lvl8pPr marL="771525" algn="l" defTabSz="257175" rtl="0" fontAlgn="base">
              <a:spcBef>
                <a:spcPct val="0"/>
              </a:spcBef>
              <a:spcAft>
                <a:spcPct val="0"/>
              </a:spcAft>
              <a:defRPr sz="1688" b="1">
                <a:solidFill>
                  <a:srgbClr val="FF3300"/>
                </a:solidFill>
                <a:latin typeface="Arial" charset="0"/>
              </a:defRPr>
            </a:lvl8pPr>
            <a:lvl9pPr marL="1028700" algn="l" defTabSz="257175" rtl="0" fontAlgn="base">
              <a:spcBef>
                <a:spcPct val="0"/>
              </a:spcBef>
              <a:spcAft>
                <a:spcPct val="0"/>
              </a:spcAft>
              <a:defRPr sz="1688" b="1">
                <a:solidFill>
                  <a:srgbClr val="FF3300"/>
                </a:solidFill>
                <a:latin typeface="Arial" charset="0"/>
              </a:defRPr>
            </a:lvl9pPr>
          </a:lstStyle>
          <a:p>
            <a:r>
              <a:rPr lang="zh-CN" altLang="en-US" sz="3000" dirty="0" smtClean="0"/>
              <a:t>中文起飞 </a:t>
            </a:r>
            <a:r>
              <a:rPr lang="en-SG" sz="3000" dirty="0" smtClean="0">
                <a:latin typeface="+mn-lt"/>
              </a:rPr>
              <a:t>Taking Off with Chinese</a:t>
            </a:r>
          </a:p>
          <a:p>
            <a:r>
              <a:rPr lang="en-SG" sz="3000" dirty="0" smtClean="0">
                <a:latin typeface="+mn-lt"/>
              </a:rPr>
              <a:t>(13-18 years old)</a:t>
            </a:r>
            <a:endParaRPr lang="en-SG" sz="3000" dirty="0"/>
          </a:p>
        </p:txBody>
      </p:sp>
    </p:spTree>
    <p:extLst>
      <p:ext uri="{BB962C8B-B14F-4D97-AF65-F5344CB8AC3E}">
        <p14:creationId xmlns:p14="http://schemas.microsoft.com/office/powerpoint/2010/main" val="409321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964d8b7-729b-4377-b284-086b1ab6c029">JTKYN6KTDYZ7-530597352-182086</_dlc_DocId>
    <_dlc_DocIdUrl xmlns="c964d8b7-729b-4377-b284-086b1ab6c029">
      <Url>https://sghost.sharepoint.com/sites/mce_marketing/_layouts/15/DocIdRedir.aspx?ID=JTKYN6KTDYZ7-530597352-182086</Url>
      <Description>JTKYN6KTDYZ7-530597352-182086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87D0A1C428554CAC590349F01204C2" ma:contentTypeVersion="14" ma:contentTypeDescription="Create a new document." ma:contentTypeScope="" ma:versionID="f14e74dc900675ffde68414d0ead1346">
  <xsd:schema xmlns:xsd="http://www.w3.org/2001/XMLSchema" xmlns:xs="http://www.w3.org/2001/XMLSchema" xmlns:p="http://schemas.microsoft.com/office/2006/metadata/properties" xmlns:ns2="c964d8b7-729b-4377-b284-086b1ab6c029" xmlns:ns3="00f618aa-c899-4392-889a-b5721460303c" targetNamespace="http://schemas.microsoft.com/office/2006/metadata/properties" ma:root="true" ma:fieldsID="d8d7b9d5a59549bbb4a9d3befc6a40be" ns2:_="" ns3:_="">
    <xsd:import namespace="c964d8b7-729b-4377-b284-086b1ab6c029"/>
    <xsd:import namespace="00f618aa-c899-4392-889a-b5721460303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4d8b7-729b-4377-b284-086b1ab6c02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f618aa-c899-4392-889a-b572146030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ADB5FF-BDE8-4500-BB3B-1B58727EEEAD}"/>
</file>

<file path=customXml/itemProps2.xml><?xml version="1.0" encoding="utf-8"?>
<ds:datastoreItem xmlns:ds="http://schemas.openxmlformats.org/officeDocument/2006/customXml" ds:itemID="{ACE3B33D-C70C-46E3-B24F-C88CD3802DD1}"/>
</file>

<file path=customXml/itemProps3.xml><?xml version="1.0" encoding="utf-8"?>
<ds:datastoreItem xmlns:ds="http://schemas.openxmlformats.org/officeDocument/2006/customXml" ds:itemID="{12A7B450-6315-4EF1-8EBB-A07E12DBE72F}"/>
</file>

<file path=customXml/itemProps4.xml><?xml version="1.0" encoding="utf-8"?>
<ds:datastoreItem xmlns:ds="http://schemas.openxmlformats.org/officeDocument/2006/customXml" ds:itemID="{2686CD3A-6CEF-43C1-9F1E-8ACF1FB3BE0E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Dax</vt:lpstr>
      <vt:lpstr>宋体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中学华文（普通学术）</dc:title>
  <dc:creator>Tiffany Lim Yin Ling</dc:creator>
  <cp:lastModifiedBy>Tiffany Lim Yin Ling</cp:lastModifiedBy>
  <cp:revision>4</cp:revision>
  <dcterms:created xsi:type="dcterms:W3CDTF">2015-10-16T06:38:37Z</dcterms:created>
  <dcterms:modified xsi:type="dcterms:W3CDTF">2015-10-16T06:41:14Z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0x0101009587D0A1C428554CAC590349F01204C2</vt:lpwstr>
  </property>
  <property fmtid="{D5CDD505-2E9C-101B-9397-08002B2CF9AE}" pid="3" name="_dlc_DocIdItemGuid">
    <vt:lpwstr>361fe1e7-4bc2-41bc-b928-40cc24ca88c8</vt:lpwstr>
  </property>
</Properties>
</file>